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02" y="-9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4.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6.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7.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ennis\Downloads\images (2).jpg"/>
          <p:cNvPicPr>
            <a:picLocks noChangeAspect="1" noChangeArrowheads="1"/>
          </p:cNvPicPr>
          <p:nvPr/>
        </p:nvPicPr>
        <p:blipFill>
          <a:blip r:embed="rId3" cstate="print"/>
          <a:srcRect/>
          <a:stretch>
            <a:fillRect/>
          </a:stretch>
        </p:blipFill>
        <p:spPr bwMode="auto">
          <a:xfrm>
            <a:off x="0" y="1"/>
            <a:ext cx="9144000" cy="6858000"/>
          </a:xfrm>
          <a:prstGeom prst="rect">
            <a:avLst/>
          </a:prstGeom>
          <a:noFill/>
        </p:spPr>
      </p:pic>
      <p:sp>
        <p:nvSpPr>
          <p:cNvPr id="3" name="Subtitle 2"/>
          <p:cNvSpPr>
            <a:spLocks noGrp="1"/>
          </p:cNvSpPr>
          <p:nvPr>
            <p:ph type="subTitle" idx="1"/>
          </p:nvPr>
        </p:nvSpPr>
        <p:spPr/>
        <p:txBody>
          <a:bodyPr/>
          <a:lstStyle/>
          <a:p>
            <a:r>
              <a:rPr lang="en-IE" dirty="0" smtClean="0">
                <a:solidFill>
                  <a:srgbClr val="0070C0"/>
                </a:solidFill>
              </a:rPr>
              <a:t>By Dennis &amp; jack</a:t>
            </a:r>
            <a:endParaRPr lang="en-IE" dirty="0">
              <a:solidFill>
                <a:srgbClr val="0070C0"/>
              </a:solidFill>
            </a:endParaRPr>
          </a:p>
        </p:txBody>
      </p:sp>
      <p:sp>
        <p:nvSpPr>
          <p:cNvPr id="2" name="Title 1"/>
          <p:cNvSpPr>
            <a:spLocks noGrp="1"/>
          </p:cNvSpPr>
          <p:nvPr>
            <p:ph type="ctrTitle"/>
          </p:nvPr>
        </p:nvSpPr>
        <p:spPr/>
        <p:txBody>
          <a:bodyPr/>
          <a:lstStyle/>
          <a:p>
            <a:r>
              <a:rPr lang="en-IE" dirty="0" smtClean="0">
                <a:solidFill>
                  <a:srgbClr val="0070C0"/>
                </a:solidFill>
              </a:rPr>
              <a:t>Optical Illusions</a:t>
            </a:r>
            <a:endParaRPr lang="en-IE" dirty="0">
              <a:solidFill>
                <a:srgbClr val="0070C0"/>
              </a:solidFill>
            </a:endParaRPr>
          </a:p>
        </p:txBody>
      </p:sp>
    </p:spTree>
  </p:cSld>
  <p:clrMapOvr>
    <a:masterClrMapping/>
  </p:clrMapOvr>
  <p:transition>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sun_pillars.jpg"/>
          <p:cNvPicPr>
            <a:picLocks noChangeAspect="1" noChangeArrowheads="1"/>
          </p:cNvPicPr>
          <p:nvPr/>
        </p:nvPicPr>
        <p:blipFill>
          <a:blip r:embed="rId3" cstate="print"/>
          <a:srcRect/>
          <a:stretch>
            <a:fillRect/>
          </a:stretch>
        </p:blipFill>
        <p:spPr bwMode="auto">
          <a:xfrm>
            <a:off x="0" y="0"/>
            <a:ext cx="9144000" cy="7184808"/>
          </a:xfrm>
          <a:prstGeom prst="rect">
            <a:avLst/>
          </a:prstGeom>
          <a:noFill/>
        </p:spPr>
      </p:pic>
      <p:sp>
        <p:nvSpPr>
          <p:cNvPr id="2" name="Title 1"/>
          <p:cNvSpPr>
            <a:spLocks noGrp="1"/>
          </p:cNvSpPr>
          <p:nvPr>
            <p:ph type="title"/>
          </p:nvPr>
        </p:nvSpPr>
        <p:spPr/>
        <p:txBody>
          <a:bodyPr/>
          <a:lstStyle/>
          <a:p>
            <a:r>
              <a:rPr lang="en-IE" dirty="0" smtClean="0">
                <a:solidFill>
                  <a:schemeClr val="bg1"/>
                </a:solidFill>
              </a:rPr>
              <a:t>What are sun pillars?</a:t>
            </a:r>
            <a:endParaRPr lang="en-IE" dirty="0"/>
          </a:p>
        </p:txBody>
      </p:sp>
      <p:sp>
        <p:nvSpPr>
          <p:cNvPr id="3" name="Content Placeholder 2"/>
          <p:cNvSpPr>
            <a:spLocks noGrp="1"/>
          </p:cNvSpPr>
          <p:nvPr>
            <p:ph idx="1"/>
          </p:nvPr>
        </p:nvSpPr>
        <p:spPr/>
        <p:txBody>
          <a:bodyPr/>
          <a:lstStyle/>
          <a:p>
            <a:r>
              <a:rPr lang="en-IE" dirty="0" smtClean="0">
                <a:solidFill>
                  <a:schemeClr val="bg1"/>
                </a:solidFill>
              </a:rPr>
              <a:t>Sun pillars are luminous vertical streaks of light, while or sometimes slightly reddish in </a:t>
            </a:r>
            <a:r>
              <a:rPr lang="en-IE" dirty="0" err="1" smtClean="0">
                <a:solidFill>
                  <a:schemeClr val="bg1"/>
                </a:solidFill>
              </a:rPr>
              <a:t>color</a:t>
            </a:r>
            <a:r>
              <a:rPr lang="en-IE" dirty="0" smtClean="0">
                <a:solidFill>
                  <a:schemeClr val="bg1"/>
                </a:solidFill>
              </a:rPr>
              <a:t>, extending from above and below the sun. They are the result of the light being reflected by the mirror-like surfaces of ice crystals. They are common to see around sunrise and sunset.</a:t>
            </a:r>
          </a:p>
          <a:p>
            <a:pPr>
              <a:buNone/>
            </a:pPr>
            <a:endParaRPr lang="en-IE" dirty="0"/>
          </a:p>
        </p:txBody>
      </p:sp>
    </p:spTree>
  </p:cSld>
  <p:clrMapOvr>
    <a:masterClrMapping/>
  </p:clrMapOvr>
  <p:transition>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aurora1.jpg"/>
          <p:cNvPicPr>
            <a:picLocks noChangeAspect="1" noChangeArrowheads="1"/>
          </p:cNvPicPr>
          <p:nvPr/>
        </p:nvPicPr>
        <p:blipFill>
          <a:blip r:embed="rId3" cstate="print"/>
          <a:srcRect/>
          <a:stretch>
            <a:fillRect/>
          </a:stretch>
        </p:blipFill>
        <p:spPr bwMode="auto">
          <a:xfrm rot="10800000" flipV="1">
            <a:off x="0" y="0"/>
            <a:ext cx="9144000" cy="6858000"/>
          </a:xfrm>
          <a:prstGeom prst="rect">
            <a:avLst/>
          </a:prstGeom>
          <a:noFill/>
        </p:spPr>
      </p:pic>
      <p:sp>
        <p:nvSpPr>
          <p:cNvPr id="2" name="Title 1"/>
          <p:cNvSpPr>
            <a:spLocks noGrp="1"/>
          </p:cNvSpPr>
          <p:nvPr>
            <p:ph type="title"/>
          </p:nvPr>
        </p:nvSpPr>
        <p:spPr/>
        <p:txBody>
          <a:bodyPr/>
          <a:lstStyle/>
          <a:p>
            <a:r>
              <a:rPr lang="en-IE" dirty="0" smtClean="0">
                <a:solidFill>
                  <a:schemeClr val="bg1"/>
                </a:solidFill>
              </a:rPr>
              <a:t>What causes the </a:t>
            </a:r>
            <a:r>
              <a:rPr lang="en-IE" dirty="0" err="1" smtClean="0">
                <a:solidFill>
                  <a:schemeClr val="bg1"/>
                </a:solidFill>
              </a:rPr>
              <a:t>auoras</a:t>
            </a:r>
            <a:r>
              <a:rPr lang="en-IE" dirty="0" smtClean="0">
                <a:solidFill>
                  <a:schemeClr val="bg1"/>
                </a:solidFill>
              </a:rPr>
              <a:t>?</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solidFill>
                  <a:schemeClr val="bg1"/>
                </a:solidFill>
              </a:rPr>
              <a:t>Most auroras occur in response to energetic particles from a solar storm, which cause the gases of the thin upper atmosphere to glow. They take place at heights between 50 to 100 miles above the Earth. The aurora can last anywhere between a few minutes to several hours. Auroras are most common in polar regions. The various </a:t>
            </a:r>
            <a:r>
              <a:rPr lang="en-IE" dirty="0" err="1" smtClean="0">
                <a:solidFill>
                  <a:schemeClr val="bg1"/>
                </a:solidFill>
              </a:rPr>
              <a:t>colors</a:t>
            </a:r>
            <a:r>
              <a:rPr lang="en-IE" dirty="0" smtClean="0">
                <a:solidFill>
                  <a:schemeClr val="bg1"/>
                </a:solidFill>
              </a:rPr>
              <a:t>, of which green and red predominate, are the results of various light emissions from oxygen and nitrogen gases being energized by the solar particles.</a:t>
            </a:r>
          </a:p>
          <a:p>
            <a:pPr>
              <a:buNone/>
            </a:pPr>
            <a:endParaRPr lang="en-IE" dirty="0"/>
          </a:p>
        </p:txBody>
      </p:sp>
    </p:spTree>
  </p:cSld>
  <p:clrMapOvr>
    <a:masterClrMapping/>
  </p:clrMapOvr>
  <p:transition>
    <p:sndAc>
      <p:stSnd>
        <p:snd r:embed="rId2" name="explod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crepuscular_rays.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IE" dirty="0" smtClean="0"/>
              <a:t>What are crepuscular rays?</a:t>
            </a:r>
            <a:endParaRPr lang="en-IE" dirty="0"/>
          </a:p>
        </p:txBody>
      </p:sp>
      <p:sp>
        <p:nvSpPr>
          <p:cNvPr id="3" name="Content Placeholder 2"/>
          <p:cNvSpPr>
            <a:spLocks noGrp="1"/>
          </p:cNvSpPr>
          <p:nvPr>
            <p:ph idx="1"/>
          </p:nvPr>
        </p:nvSpPr>
        <p:spPr/>
        <p:txBody>
          <a:bodyPr/>
          <a:lstStyle/>
          <a:p>
            <a:r>
              <a:rPr lang="en-IE" dirty="0" smtClean="0"/>
              <a:t>Crepuscular rays are </a:t>
            </a:r>
            <a:r>
              <a:rPr lang="en-IE" dirty="0" err="1" smtClean="0"/>
              <a:t>are</a:t>
            </a:r>
            <a:r>
              <a:rPr lang="en-IE" dirty="0" smtClean="0"/>
              <a:t> bands of sunlight shining through breaks in clouds on the horizon.</a:t>
            </a:r>
          </a:p>
          <a:p>
            <a:pPr>
              <a:buNone/>
            </a:pPr>
            <a:endParaRPr lang="en-IE" dirty="0"/>
          </a:p>
        </p:txBody>
      </p:sp>
    </p:spTree>
  </p:cSld>
  <p:clrMapOvr>
    <a:masterClrMapping/>
  </p:clrMapOvr>
  <p:transition>
    <p:sndAc>
      <p:stSnd>
        <p:snd r:embed="rId2" name="hamm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halo.jpg"/>
          <p:cNvPicPr>
            <a:picLocks noChangeAspect="1" noChangeArrowheads="1"/>
          </p:cNvPicPr>
          <p:nvPr/>
        </p:nvPicPr>
        <p:blipFill>
          <a:blip r:embed="rId3" cstate="print"/>
          <a:srcRect/>
          <a:stretch>
            <a:fillRect/>
          </a:stretch>
        </p:blipFill>
        <p:spPr bwMode="auto">
          <a:xfrm rot="10800000" flipV="1">
            <a:off x="0" y="1"/>
            <a:ext cx="9144000" cy="7129044"/>
          </a:xfrm>
          <a:prstGeom prst="rect">
            <a:avLst/>
          </a:prstGeom>
          <a:noFill/>
        </p:spPr>
      </p:pic>
      <p:sp>
        <p:nvSpPr>
          <p:cNvPr id="2" name="Title 1"/>
          <p:cNvSpPr>
            <a:spLocks noGrp="1"/>
          </p:cNvSpPr>
          <p:nvPr>
            <p:ph type="title"/>
          </p:nvPr>
        </p:nvSpPr>
        <p:spPr/>
        <p:txBody>
          <a:bodyPr/>
          <a:lstStyle/>
          <a:p>
            <a:r>
              <a:rPr lang="en-IE" dirty="0" smtClean="0">
                <a:solidFill>
                  <a:schemeClr val="bg1"/>
                </a:solidFill>
              </a:rPr>
              <a:t>What is a halo?</a:t>
            </a:r>
            <a:endParaRPr lang="en-IE" dirty="0"/>
          </a:p>
        </p:txBody>
      </p:sp>
      <p:sp>
        <p:nvSpPr>
          <p:cNvPr id="3" name="Content Placeholder 2"/>
          <p:cNvSpPr>
            <a:spLocks noGrp="1"/>
          </p:cNvSpPr>
          <p:nvPr>
            <p:ph idx="1"/>
          </p:nvPr>
        </p:nvSpPr>
        <p:spPr/>
        <p:txBody>
          <a:bodyPr/>
          <a:lstStyle/>
          <a:p>
            <a:r>
              <a:rPr lang="en-IE" dirty="0" smtClean="0">
                <a:solidFill>
                  <a:schemeClr val="bg1"/>
                </a:solidFill>
              </a:rPr>
              <a:t>A halo is a ring around the moon or sun produced by refraction of light through a thin cloud of ice crystals. The halo had red </a:t>
            </a:r>
            <a:r>
              <a:rPr lang="en-IE" dirty="0" err="1" smtClean="0">
                <a:solidFill>
                  <a:schemeClr val="bg1"/>
                </a:solidFill>
              </a:rPr>
              <a:t>colors</a:t>
            </a:r>
            <a:r>
              <a:rPr lang="en-IE" dirty="0" smtClean="0">
                <a:solidFill>
                  <a:schemeClr val="bg1"/>
                </a:solidFill>
              </a:rPr>
              <a:t> on the inside of the ring shifting to blue on the outside.</a:t>
            </a:r>
          </a:p>
          <a:p>
            <a:pPr>
              <a:buNone/>
            </a:pPr>
            <a:endParaRPr lang="en-IE" dirty="0"/>
          </a:p>
        </p:txBody>
      </p:sp>
    </p:spTree>
  </p:cSld>
  <p:clrMapOvr>
    <a:masterClrMapping/>
  </p:clrMapOvr>
  <p:transition>
    <p:sndAc>
      <p:stSnd>
        <p:snd r:embed="rId2" name="lase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nnis\Downloads\rainbow_doubl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IE" dirty="0" smtClean="0"/>
              <a:t>Are there double rainbows?</a:t>
            </a:r>
            <a:endParaRPr lang="en-IE" dirty="0"/>
          </a:p>
        </p:txBody>
      </p:sp>
      <p:sp>
        <p:nvSpPr>
          <p:cNvPr id="3" name="Content Placeholder 2"/>
          <p:cNvSpPr>
            <a:spLocks noGrp="1"/>
          </p:cNvSpPr>
          <p:nvPr>
            <p:ph idx="1"/>
          </p:nvPr>
        </p:nvSpPr>
        <p:spPr/>
        <p:txBody>
          <a:bodyPr/>
          <a:lstStyle/>
          <a:p>
            <a:r>
              <a:rPr lang="en-IE" dirty="0" smtClean="0"/>
              <a:t>Yes, they do happen! The inner and brighter rainbow has the red on the top and the blue on the bottom side. The outer and dimmer rainbow has the colour scheme reversed.</a:t>
            </a:r>
            <a:endParaRPr lang="en-IE" dirty="0"/>
          </a:p>
        </p:txBody>
      </p:sp>
    </p:spTree>
  </p:cSld>
  <p:clrMapOvr>
    <a:masterClrMapping/>
  </p:clrMapOvr>
  <p:transition>
    <p:sndAc>
      <p:stSnd>
        <p:snd r:embed="rId2" name="pu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nnis\Downloads\rainbow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normAutofit fontScale="90000"/>
          </a:bodyPr>
          <a:lstStyle/>
          <a:p>
            <a:r>
              <a:rPr lang="en-IE" dirty="0" smtClean="0"/>
              <a:t>Why cant you ever find the end of a rainbow?</a:t>
            </a:r>
            <a:endParaRPr lang="en-IE" dirty="0"/>
          </a:p>
        </p:txBody>
      </p:sp>
      <p:sp>
        <p:nvSpPr>
          <p:cNvPr id="3" name="Content Placeholder 2"/>
          <p:cNvSpPr>
            <a:spLocks noGrp="1"/>
          </p:cNvSpPr>
          <p:nvPr>
            <p:ph idx="1"/>
          </p:nvPr>
        </p:nvSpPr>
        <p:spPr>
          <a:xfrm>
            <a:off x="533400" y="1600200"/>
            <a:ext cx="8229600" cy="4525963"/>
          </a:xfrm>
        </p:spPr>
        <p:txBody>
          <a:bodyPr/>
          <a:lstStyle/>
          <a:p>
            <a:r>
              <a:rPr lang="en-IE" dirty="0" smtClean="0"/>
              <a:t>A rainbow is an optical illusion, so you just can't catch up to it. When you move, so does it!</a:t>
            </a:r>
            <a:endParaRPr lang="en-IE" dirty="0"/>
          </a:p>
        </p:txBody>
      </p:sp>
    </p:spTree>
  </p:cSld>
  <p:clrMapOvr>
    <a:masterClrMapping/>
  </p:clrMapOvr>
  <p:transition>
    <p:sndAc>
      <p:stSnd>
        <p:snd r:embed="rId2" name="suction.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dennis\Downloads\aurora1 (1).jpg"/>
          <p:cNvPicPr>
            <a:picLocks noChangeAspect="1" noChangeArrowheads="1"/>
          </p:cNvPicPr>
          <p:nvPr/>
        </p:nvPicPr>
        <p:blipFill>
          <a:blip r:embed="rId3" cstate="print"/>
          <a:srcRect/>
          <a:stretch>
            <a:fillRect/>
          </a:stretch>
        </p:blipFill>
        <p:spPr bwMode="auto">
          <a:xfrm>
            <a:off x="4815702" y="0"/>
            <a:ext cx="4328297" cy="6858000"/>
          </a:xfrm>
          <a:prstGeom prst="rect">
            <a:avLst/>
          </a:prstGeom>
          <a:noFill/>
        </p:spPr>
      </p:pic>
      <p:pic>
        <p:nvPicPr>
          <p:cNvPr id="5122" name="Picture 2" descr="C:\Users\dennis\Downloads\aurora2.jpg"/>
          <p:cNvPicPr>
            <a:picLocks noChangeAspect="1" noChangeArrowheads="1"/>
          </p:cNvPicPr>
          <p:nvPr/>
        </p:nvPicPr>
        <p:blipFill>
          <a:blip r:embed="rId4" cstate="print"/>
          <a:srcRect/>
          <a:stretch>
            <a:fillRect/>
          </a:stretch>
        </p:blipFill>
        <p:spPr bwMode="auto">
          <a:xfrm>
            <a:off x="0" y="0"/>
            <a:ext cx="5067300" cy="6858000"/>
          </a:xfrm>
          <a:prstGeom prst="rect">
            <a:avLst/>
          </a:prstGeom>
          <a:noFill/>
        </p:spPr>
      </p:pic>
      <p:sp>
        <p:nvSpPr>
          <p:cNvPr id="2" name="Title 1"/>
          <p:cNvSpPr>
            <a:spLocks noGrp="1"/>
          </p:cNvSpPr>
          <p:nvPr>
            <p:ph type="title"/>
          </p:nvPr>
        </p:nvSpPr>
        <p:spPr/>
        <p:txBody>
          <a:bodyPr/>
          <a:lstStyle/>
          <a:p>
            <a:r>
              <a:rPr lang="en-IE" dirty="0" smtClean="0">
                <a:solidFill>
                  <a:schemeClr val="bg1"/>
                </a:solidFill>
              </a:rPr>
              <a:t>What causes he auroras?</a:t>
            </a:r>
            <a:endParaRPr lang="en-IE"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IE" dirty="0" smtClean="0">
                <a:solidFill>
                  <a:schemeClr val="bg1"/>
                </a:solidFill>
              </a:rPr>
              <a:t>Most auroras occur in response to energetic particles from a solar storm, which cause the gases of the thin upper atmosphere to glow. They take place at heights between 50 to 100 miles above the Earth. The aurora can last anywhere between a few minutes to several hours. Auroras are most common in polar regions. The various </a:t>
            </a:r>
            <a:r>
              <a:rPr lang="en-IE" dirty="0" err="1" smtClean="0">
                <a:solidFill>
                  <a:schemeClr val="bg1"/>
                </a:solidFill>
              </a:rPr>
              <a:t>colors</a:t>
            </a:r>
            <a:r>
              <a:rPr lang="en-IE" dirty="0" smtClean="0">
                <a:solidFill>
                  <a:schemeClr val="bg1"/>
                </a:solidFill>
              </a:rPr>
              <a:t>, of which green and red predominate, are the results of various light emissions from oxygen and nitrogen gases being energized by the solar particles.</a:t>
            </a:r>
            <a:endParaRPr lang="en-IE" dirty="0">
              <a:solidFill>
                <a:schemeClr val="bg1"/>
              </a:solidFill>
            </a:endParaRPr>
          </a:p>
        </p:txBody>
      </p:sp>
    </p:spTree>
  </p:cSld>
  <p:clrMapOvr>
    <a:masterClrMapping/>
  </p:clrMapOvr>
  <p:transition>
    <p:sndAc>
      <p:stSnd>
        <p:snd r:embed="rId2" name="typ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nnis\Downloads\rainbow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IE" dirty="0" smtClean="0">
                <a:solidFill>
                  <a:srgbClr val="FF0000"/>
                </a:solidFill>
              </a:rPr>
              <a:t>How do we get a rainbow</a:t>
            </a:r>
            <a:endParaRPr lang="en-IE" dirty="0">
              <a:solidFill>
                <a:srgbClr val="FF0000"/>
              </a:solidFill>
            </a:endParaRPr>
          </a:p>
        </p:txBody>
      </p:sp>
      <p:sp>
        <p:nvSpPr>
          <p:cNvPr id="3" name="Content Placeholder 2"/>
          <p:cNvSpPr>
            <a:spLocks noGrp="1"/>
          </p:cNvSpPr>
          <p:nvPr>
            <p:ph idx="1"/>
          </p:nvPr>
        </p:nvSpPr>
        <p:spPr/>
        <p:txBody>
          <a:bodyPr/>
          <a:lstStyle/>
          <a:p>
            <a:r>
              <a:rPr lang="en-IE" dirty="0" smtClean="0">
                <a:solidFill>
                  <a:srgbClr val="FF0000"/>
                </a:solidFill>
              </a:rPr>
              <a:t>Rainbows are spectacular rays of </a:t>
            </a:r>
            <a:r>
              <a:rPr lang="en-IE" dirty="0" smtClean="0">
                <a:solidFill>
                  <a:srgbClr val="FF0000"/>
                </a:solidFill>
              </a:rPr>
              <a:t>colour. </a:t>
            </a:r>
            <a:r>
              <a:rPr lang="en-IE" dirty="0" smtClean="0">
                <a:solidFill>
                  <a:srgbClr val="FF0000"/>
                </a:solidFill>
              </a:rPr>
              <a:t>Sunlight looks white, but it's really made up of different </a:t>
            </a:r>
            <a:r>
              <a:rPr lang="en-IE" dirty="0" smtClean="0">
                <a:solidFill>
                  <a:srgbClr val="FF0000"/>
                </a:solidFill>
              </a:rPr>
              <a:t>colours...</a:t>
            </a:r>
            <a:r>
              <a:rPr lang="en-IE" dirty="0" smtClean="0">
                <a:solidFill>
                  <a:srgbClr val="FF0000"/>
                </a:solidFill>
              </a:rPr>
              <a:t>red, orange, yellow, green, blue, indigo, and violet. The sun makes rainbows when white sunlight passes through rain drops. The raindrops act like tiny prisms. They bend the different </a:t>
            </a:r>
            <a:r>
              <a:rPr lang="en-IE" dirty="0" smtClean="0">
                <a:solidFill>
                  <a:srgbClr val="FF0000"/>
                </a:solidFill>
              </a:rPr>
              <a:t>colours </a:t>
            </a:r>
            <a:r>
              <a:rPr lang="en-IE" dirty="0" smtClean="0">
                <a:solidFill>
                  <a:srgbClr val="FF0000"/>
                </a:solidFill>
              </a:rPr>
              <a:t>in white light, so the light spreads out into a band of </a:t>
            </a:r>
            <a:r>
              <a:rPr lang="en-IE" dirty="0" smtClean="0">
                <a:solidFill>
                  <a:srgbClr val="FF0000"/>
                </a:solidFill>
              </a:rPr>
              <a:t>colours </a:t>
            </a:r>
            <a:r>
              <a:rPr lang="en-IE" dirty="0" smtClean="0">
                <a:solidFill>
                  <a:srgbClr val="FF0000"/>
                </a:solidFill>
              </a:rPr>
              <a:t>that can be reflected back to you as a rainbow</a:t>
            </a:r>
            <a:r>
              <a:rPr lang="en-IE" dirty="0" smtClean="0"/>
              <a:t>.</a:t>
            </a:r>
          </a:p>
        </p:txBody>
      </p:sp>
    </p:spTree>
  </p:cSld>
  <p:clrMapOvr>
    <a:masterClrMapping/>
  </p:clrMapOvr>
  <p:transition>
    <p:sndAc>
      <p:stSnd>
        <p:snd r:embed="rId2" name="voltag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nnis\Downloads\warner (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sz="3600" dirty="0" smtClean="0">
                <a:solidFill>
                  <a:srgbClr val="FF0000"/>
                </a:solidFill>
              </a:rPr>
              <a:t>Thank you for watching  this by Dennis &amp; Jack</a:t>
            </a:r>
            <a:endParaRPr lang="en-IE" sz="3600" dirty="0">
              <a:solidFill>
                <a:srgbClr val="FF0000"/>
              </a:solidFill>
            </a:endParaRPr>
          </a:p>
        </p:txBody>
      </p:sp>
    </p:spTree>
  </p:cSld>
  <p:clrMapOvr>
    <a:masterClrMapping/>
  </p:clrMapOvr>
  <p:transition>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ainbowG0608_684x700 (1).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IE" dirty="0" smtClean="0"/>
              <a:t>Can rainbows make a full-circle?</a:t>
            </a:r>
            <a:endParaRPr lang="en-IE" dirty="0"/>
          </a:p>
        </p:txBody>
      </p:sp>
      <p:sp>
        <p:nvSpPr>
          <p:cNvPr id="3" name="Content Placeholder 2"/>
          <p:cNvSpPr>
            <a:spLocks noGrp="1"/>
          </p:cNvSpPr>
          <p:nvPr>
            <p:ph idx="1"/>
          </p:nvPr>
        </p:nvSpPr>
        <p:spPr>
          <a:xfrm>
            <a:off x="381000" y="1600200"/>
            <a:ext cx="8305800" cy="4525963"/>
          </a:xfrm>
        </p:spPr>
        <p:txBody>
          <a:bodyPr/>
          <a:lstStyle/>
          <a:p>
            <a:r>
              <a:rPr lang="en-IE" dirty="0" smtClean="0"/>
              <a:t>If you could get up high enough in the sky, then you'd see that some rainbows continue below the horizon. That's because when the sun and rain combine to make a rainbow, they really make a full-circle rainbow. We can't see all of the circle, because the horizon blocks it from our view. Pilots high in the sky do sometimes report seeing genuine full-circle rainbows.</a:t>
            </a:r>
            <a:endParaRPr lang="en-IE" dirty="0"/>
          </a:p>
        </p:txBody>
      </p:sp>
    </p:spTree>
  </p:cSld>
  <p:clrMapOvr>
    <a:masterClrMapping/>
  </p:clrMapOvr>
  <p:transition>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ennis\Downloads\upside-down-rainbow.jpg"/>
          <p:cNvPicPr>
            <a:picLocks noChangeAspect="1" noChangeArrowheads="1"/>
          </p:cNvPicPr>
          <p:nvPr/>
        </p:nvPicPr>
        <p:blipFill>
          <a:blip r:embed="rId3" cstate="print"/>
          <a:srcRect/>
          <a:stretch>
            <a:fillRect/>
          </a:stretch>
        </p:blipFill>
        <p:spPr bwMode="auto">
          <a:xfrm>
            <a:off x="-228600" y="0"/>
            <a:ext cx="9372600" cy="7162800"/>
          </a:xfrm>
          <a:prstGeom prst="rect">
            <a:avLst/>
          </a:prstGeom>
          <a:noFill/>
        </p:spPr>
      </p:pic>
      <p:sp>
        <p:nvSpPr>
          <p:cNvPr id="2" name="Title 1"/>
          <p:cNvSpPr>
            <a:spLocks noGrp="1"/>
          </p:cNvSpPr>
          <p:nvPr>
            <p:ph type="title"/>
          </p:nvPr>
        </p:nvSpPr>
        <p:spPr/>
        <p:txBody>
          <a:bodyPr/>
          <a:lstStyle/>
          <a:p>
            <a:r>
              <a:rPr lang="en-IE" dirty="0" smtClean="0"/>
              <a:t>What is an upside-down rainbow?</a:t>
            </a:r>
            <a:endParaRPr lang="en-IE" dirty="0"/>
          </a:p>
        </p:txBody>
      </p:sp>
      <p:sp>
        <p:nvSpPr>
          <p:cNvPr id="3" name="Content Placeholder 2"/>
          <p:cNvSpPr>
            <a:spLocks noGrp="1"/>
          </p:cNvSpPr>
          <p:nvPr>
            <p:ph idx="1"/>
          </p:nvPr>
        </p:nvSpPr>
        <p:spPr/>
        <p:txBody>
          <a:bodyPr/>
          <a:lstStyle/>
          <a:p>
            <a:r>
              <a:rPr lang="en-IE" dirty="0" smtClean="0"/>
              <a:t>An upside-down rainbow is an unusual phenomenon caused by sunlight shining through a thin, visible screen of tiny ice crystals high in the sky. Interestingly enough, it has nothing to do with rain. Some people refer to this as a 'smile rainbow'.</a:t>
            </a:r>
            <a:endParaRPr lang="en-IE" dirty="0"/>
          </a:p>
        </p:txBody>
      </p:sp>
    </p:spTree>
  </p:cSld>
  <p:clrMapOvr>
    <a:masterClrMapping/>
  </p:clrMapOvr>
  <p:transition>
    <p:sndAc>
      <p:stSnd>
        <p:snd r:embed="rId2" name="bomb.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dennis\Downloads\rainbow_lunar.JPG"/>
          <p:cNvPicPr>
            <a:picLocks noChangeAspect="1" noChangeArrowheads="1"/>
          </p:cNvPicPr>
          <p:nvPr/>
        </p:nvPicPr>
        <p:blipFill>
          <a:blip r:embed="rId3" cstate="print"/>
          <a:srcRect/>
          <a:stretch>
            <a:fillRect/>
          </a:stretch>
        </p:blipFill>
        <p:spPr bwMode="auto">
          <a:xfrm rot="10800000" flipV="1">
            <a:off x="0" y="0"/>
            <a:ext cx="9144000" cy="6858000"/>
          </a:xfrm>
          <a:prstGeom prst="rect">
            <a:avLst/>
          </a:prstGeom>
          <a:noFill/>
        </p:spPr>
      </p:pic>
      <p:sp>
        <p:nvSpPr>
          <p:cNvPr id="2" name="Title 1"/>
          <p:cNvSpPr>
            <a:spLocks noGrp="1"/>
          </p:cNvSpPr>
          <p:nvPr>
            <p:ph type="title"/>
          </p:nvPr>
        </p:nvSpPr>
        <p:spPr/>
        <p:txBody>
          <a:bodyPr>
            <a:normAutofit fontScale="90000"/>
          </a:bodyPr>
          <a:lstStyle/>
          <a:p>
            <a:r>
              <a:rPr lang="en-IE" dirty="0" smtClean="0"/>
              <a:t>Can a rainbow appear during the night?</a:t>
            </a:r>
            <a:endParaRPr lang="en-IE" dirty="0"/>
          </a:p>
        </p:txBody>
      </p:sp>
      <p:sp>
        <p:nvSpPr>
          <p:cNvPr id="3" name="Content Placeholder 2"/>
          <p:cNvSpPr>
            <a:spLocks noGrp="1"/>
          </p:cNvSpPr>
          <p:nvPr>
            <p:ph idx="1"/>
          </p:nvPr>
        </p:nvSpPr>
        <p:spPr/>
        <p:txBody>
          <a:bodyPr/>
          <a:lstStyle/>
          <a:p>
            <a:r>
              <a:rPr lang="en-IE" dirty="0" smtClean="0"/>
              <a:t>Yes, they're called </a:t>
            </a:r>
            <a:r>
              <a:rPr lang="en-IE" dirty="0" err="1" smtClean="0"/>
              <a:t>moonbows</a:t>
            </a:r>
            <a:r>
              <a:rPr lang="en-IE" dirty="0" smtClean="0"/>
              <a:t>! The </a:t>
            </a:r>
            <a:r>
              <a:rPr lang="en-IE" dirty="0" err="1" smtClean="0"/>
              <a:t>nighttime</a:t>
            </a:r>
            <a:r>
              <a:rPr lang="en-IE" dirty="0" smtClean="0"/>
              <a:t> rainbow is very rare and occurs only when the moon is bright enough and positioned properly with respect to falling rain to produce the beautiful effect.</a:t>
            </a:r>
          </a:p>
        </p:txBody>
      </p:sp>
    </p:spTree>
  </p:cSld>
  <p:clrMapOvr>
    <a:masterClrMapping/>
  </p:clrMapOvr>
  <p:transition>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sun_dogs.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IE" dirty="0" smtClean="0"/>
              <a:t>What are sun dogs?</a:t>
            </a:r>
            <a:endParaRPr lang="en-IE" dirty="0"/>
          </a:p>
        </p:txBody>
      </p:sp>
      <p:sp>
        <p:nvSpPr>
          <p:cNvPr id="3" name="Content Placeholder 2"/>
          <p:cNvSpPr>
            <a:spLocks noGrp="1"/>
          </p:cNvSpPr>
          <p:nvPr>
            <p:ph idx="1"/>
          </p:nvPr>
        </p:nvSpPr>
        <p:spPr/>
        <p:txBody>
          <a:bodyPr/>
          <a:lstStyle/>
          <a:p>
            <a:r>
              <a:rPr lang="en-IE" dirty="0" smtClean="0"/>
              <a:t>Sun dogs are bright spots that appear on either side of the sun when there are thin layers of high ice crystal clouds otherwise known as Cirrus clouds. This can also happen at night. These are called moon dogs.</a:t>
            </a:r>
          </a:p>
          <a:p>
            <a:pPr>
              <a:buNone/>
            </a:pPr>
            <a:endParaRPr lang="en-IE" dirty="0"/>
          </a:p>
        </p:txBody>
      </p:sp>
    </p:spTree>
  </p:cSld>
  <p:clrMapOvr>
    <a:masterClrMapping/>
  </p:clrMapOvr>
  <p:transition>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bluemoon1.jpg"/>
          <p:cNvPicPr>
            <a:picLocks noChangeAspect="1" noChangeArrowheads="1"/>
          </p:cNvPicPr>
          <p:nvPr/>
        </p:nvPicPr>
        <p:blipFill>
          <a:blip r:embed="rId3" cstate="print"/>
          <a:srcRect/>
          <a:stretch>
            <a:fillRect/>
          </a:stretch>
        </p:blipFill>
        <p:spPr bwMode="auto">
          <a:xfrm>
            <a:off x="0" y="-685800"/>
            <a:ext cx="9144000" cy="7543800"/>
          </a:xfrm>
          <a:prstGeom prst="rect">
            <a:avLst/>
          </a:prstGeom>
          <a:noFill/>
        </p:spPr>
      </p:pic>
      <p:sp>
        <p:nvSpPr>
          <p:cNvPr id="2" name="Title 1"/>
          <p:cNvSpPr>
            <a:spLocks noGrp="1"/>
          </p:cNvSpPr>
          <p:nvPr>
            <p:ph type="title"/>
          </p:nvPr>
        </p:nvSpPr>
        <p:spPr>
          <a:xfrm>
            <a:off x="304800" y="0"/>
            <a:ext cx="8229600" cy="1143000"/>
          </a:xfrm>
        </p:spPr>
        <p:txBody>
          <a:bodyPr/>
          <a:lstStyle/>
          <a:p>
            <a:r>
              <a:rPr lang="en-IE" dirty="0" smtClean="0">
                <a:solidFill>
                  <a:schemeClr val="bg1"/>
                </a:solidFill>
              </a:rPr>
              <a:t>What is a blue moon?</a:t>
            </a:r>
            <a:endParaRPr lang="en-IE" dirty="0"/>
          </a:p>
        </p:txBody>
      </p:sp>
      <p:sp>
        <p:nvSpPr>
          <p:cNvPr id="3" name="Content Placeholder 2"/>
          <p:cNvSpPr>
            <a:spLocks noGrp="1"/>
          </p:cNvSpPr>
          <p:nvPr>
            <p:ph idx="1"/>
          </p:nvPr>
        </p:nvSpPr>
        <p:spPr/>
        <p:txBody>
          <a:bodyPr/>
          <a:lstStyle/>
          <a:p>
            <a:r>
              <a:rPr lang="en-IE" dirty="0" smtClean="0">
                <a:solidFill>
                  <a:schemeClr val="bg1"/>
                </a:solidFill>
              </a:rPr>
              <a:t>The term is used when a full moon occurs twice in the same calendar month. It happens every 2.7 years and never in the month of February because there are not enough days. Is the moon really blue, though? It depends! Most moons are not blue, but if there is a volcanic eruption or even a forest fire, the smoke in the sky can turn the moon a blue </a:t>
            </a:r>
            <a:r>
              <a:rPr lang="en-IE" dirty="0" err="1" smtClean="0">
                <a:solidFill>
                  <a:schemeClr val="bg1"/>
                </a:solidFill>
              </a:rPr>
              <a:t>color</a:t>
            </a:r>
            <a:r>
              <a:rPr lang="en-IE" dirty="0" smtClean="0">
                <a:solidFill>
                  <a:schemeClr val="bg1"/>
                </a:solidFill>
              </a:rPr>
              <a:t>.</a:t>
            </a:r>
          </a:p>
          <a:p>
            <a:endParaRPr lang="en-IE" dirty="0"/>
          </a:p>
        </p:txBody>
      </p:sp>
    </p:spTree>
  </p:cSld>
  <p:clrMapOvr>
    <a:masterClrMapping/>
  </p:clrMapOvr>
  <p:transition>
    <p:sndAc>
      <p:stSnd>
        <p:snd r:embed="rId2" name="cashreg.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blue_jet.jpg"/>
          <p:cNvPicPr>
            <a:picLocks noChangeAspect="1" noChangeArrowheads="1"/>
          </p:cNvPicPr>
          <p:nvPr/>
        </p:nvPicPr>
        <p:blipFill>
          <a:blip r:embed="rId3" cstate="print"/>
          <a:srcRect/>
          <a:stretch>
            <a:fillRect/>
          </a:stretch>
        </p:blipFill>
        <p:spPr bwMode="auto">
          <a:xfrm>
            <a:off x="0" y="0"/>
            <a:ext cx="9144000" cy="7391400"/>
          </a:xfrm>
          <a:prstGeom prst="rect">
            <a:avLst/>
          </a:prstGeom>
          <a:noFill/>
        </p:spPr>
      </p:pic>
      <p:sp>
        <p:nvSpPr>
          <p:cNvPr id="2" name="Title 1"/>
          <p:cNvSpPr>
            <a:spLocks noGrp="1"/>
          </p:cNvSpPr>
          <p:nvPr>
            <p:ph type="title"/>
          </p:nvPr>
        </p:nvSpPr>
        <p:spPr/>
        <p:txBody>
          <a:bodyPr/>
          <a:lstStyle/>
          <a:p>
            <a:r>
              <a:rPr lang="en-IE" dirty="0" smtClean="0">
                <a:solidFill>
                  <a:schemeClr val="bg1"/>
                </a:solidFill>
              </a:rPr>
              <a:t>What are blue jets?</a:t>
            </a:r>
            <a:endParaRPr lang="en-IE" dirty="0"/>
          </a:p>
        </p:txBody>
      </p:sp>
      <p:sp>
        <p:nvSpPr>
          <p:cNvPr id="3" name="Content Placeholder 2"/>
          <p:cNvSpPr>
            <a:spLocks noGrp="1"/>
          </p:cNvSpPr>
          <p:nvPr>
            <p:ph idx="1"/>
          </p:nvPr>
        </p:nvSpPr>
        <p:spPr/>
        <p:txBody>
          <a:bodyPr/>
          <a:lstStyle/>
          <a:p>
            <a:r>
              <a:rPr lang="en-IE" dirty="0" smtClean="0">
                <a:solidFill>
                  <a:schemeClr val="bg1"/>
                </a:solidFill>
              </a:rPr>
              <a:t>The blue jet appears as a blue column of light that squirts out the top of a thunderstorm at speeds of 62 miles per second. They sometimes reach a height of 25 to 30 miles. What exactly causes blue jets is not known.</a:t>
            </a:r>
          </a:p>
        </p:txBody>
      </p:sp>
    </p:spTree>
  </p:cSld>
  <p:clrMapOvr>
    <a:masterClrMapping/>
  </p:clrMapOvr>
  <p:transition>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ennis\Downloads\mirage.jpg"/>
          <p:cNvPicPr>
            <a:picLocks noChangeAspect="1" noChangeArrowheads="1"/>
          </p:cNvPicPr>
          <p:nvPr/>
        </p:nvPicPr>
        <p:blipFill>
          <a:blip r:embed="rId3" cstate="print"/>
          <a:srcRect/>
          <a:stretch>
            <a:fillRect/>
          </a:stretch>
        </p:blipFill>
        <p:spPr bwMode="auto">
          <a:xfrm rot="10800000" flipV="1">
            <a:off x="0" y="-937944"/>
            <a:ext cx="10038312" cy="7795945"/>
          </a:xfrm>
          <a:prstGeom prst="rect">
            <a:avLst/>
          </a:prstGeom>
          <a:noFill/>
        </p:spPr>
      </p:pic>
      <p:sp>
        <p:nvSpPr>
          <p:cNvPr id="2" name="Title 1"/>
          <p:cNvSpPr>
            <a:spLocks noGrp="1"/>
          </p:cNvSpPr>
          <p:nvPr>
            <p:ph type="title"/>
          </p:nvPr>
        </p:nvSpPr>
        <p:spPr/>
        <p:txBody>
          <a:bodyPr/>
          <a:lstStyle/>
          <a:p>
            <a:r>
              <a:rPr lang="en-IE" dirty="0" smtClean="0">
                <a:solidFill>
                  <a:srgbClr val="FF0000"/>
                </a:solidFill>
              </a:rPr>
              <a:t>What is a mirage?</a:t>
            </a:r>
            <a:endParaRPr lang="en-IE" dirty="0"/>
          </a:p>
        </p:txBody>
      </p:sp>
      <p:sp>
        <p:nvSpPr>
          <p:cNvPr id="3" name="Content Placeholder 2"/>
          <p:cNvSpPr>
            <a:spLocks noGrp="1"/>
          </p:cNvSpPr>
          <p:nvPr>
            <p:ph idx="1"/>
          </p:nvPr>
        </p:nvSpPr>
        <p:spPr/>
        <p:txBody>
          <a:bodyPr/>
          <a:lstStyle/>
          <a:p>
            <a:r>
              <a:rPr lang="en-IE" dirty="0" smtClean="0">
                <a:solidFill>
                  <a:srgbClr val="FF0000"/>
                </a:solidFill>
              </a:rPr>
              <a:t>A mirage is a refraction phenomena in which the image of some object appears displaced from its true position. A common example of a mirage is the appearance of water some distance down the highway on a hot summer day.</a:t>
            </a:r>
          </a:p>
          <a:p>
            <a:pPr>
              <a:buNone/>
            </a:pPr>
            <a:endParaRPr lang="en-IE" dirty="0"/>
          </a:p>
        </p:txBody>
      </p:sp>
    </p:spTree>
  </p:cSld>
  <p:clrMapOvr>
    <a:masterClrMapping/>
  </p:clrMapOvr>
  <p:transition>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nnis\Downloads\aurora3.jpg"/>
          <p:cNvPicPr>
            <a:picLocks noChangeAspect="1" noChangeArrowheads="1"/>
          </p:cNvPicPr>
          <p:nvPr/>
        </p:nvPicPr>
        <p:blipFill>
          <a:blip r:embed="rId3" cstate="print"/>
          <a:srcRect/>
          <a:stretch>
            <a:fillRect/>
          </a:stretch>
        </p:blipFill>
        <p:spPr bwMode="auto">
          <a:xfrm rot="10800000" flipV="1">
            <a:off x="-381000" y="-1"/>
            <a:ext cx="9525000" cy="7029451"/>
          </a:xfrm>
          <a:prstGeom prst="rect">
            <a:avLst/>
          </a:prstGeom>
          <a:noFill/>
        </p:spPr>
      </p:pic>
      <p:sp>
        <p:nvSpPr>
          <p:cNvPr id="2" name="Title 1"/>
          <p:cNvSpPr>
            <a:spLocks noGrp="1"/>
          </p:cNvSpPr>
          <p:nvPr>
            <p:ph type="title"/>
          </p:nvPr>
        </p:nvSpPr>
        <p:spPr/>
        <p:txBody>
          <a:bodyPr/>
          <a:lstStyle/>
          <a:p>
            <a:r>
              <a:rPr lang="en-IE" dirty="0" smtClean="0"/>
              <a:t>What are the Northern Lights?</a:t>
            </a:r>
            <a:endParaRPr lang="en-IE" dirty="0"/>
          </a:p>
        </p:txBody>
      </p:sp>
      <p:sp>
        <p:nvSpPr>
          <p:cNvPr id="3" name="Content Placeholder 2"/>
          <p:cNvSpPr>
            <a:spLocks noGrp="1"/>
          </p:cNvSpPr>
          <p:nvPr>
            <p:ph idx="1"/>
          </p:nvPr>
        </p:nvSpPr>
        <p:spPr/>
        <p:txBody>
          <a:bodyPr/>
          <a:lstStyle/>
          <a:p>
            <a:r>
              <a:rPr lang="en-IE" dirty="0" smtClean="0"/>
              <a:t>The Northern Lights, commonly referred to as the Aurora Borealis, are the result of interactions between the Sun and Earth's outer atmosphere. They are one of the most spectacular light shows to watch as vivid </a:t>
            </a:r>
            <a:r>
              <a:rPr lang="en-IE" dirty="0" err="1" smtClean="0"/>
              <a:t>colors</a:t>
            </a:r>
            <a:r>
              <a:rPr lang="en-IE" dirty="0" smtClean="0"/>
              <a:t> glow in the sky. In the Southern Hemisphere, it is called the Aurora </a:t>
            </a:r>
            <a:r>
              <a:rPr lang="en-IE" dirty="0" err="1" smtClean="0"/>
              <a:t>Australis</a:t>
            </a:r>
            <a:r>
              <a:rPr lang="en-IE" dirty="0" smtClean="0"/>
              <a:t>.</a:t>
            </a:r>
          </a:p>
          <a:p>
            <a:pPr>
              <a:buNone/>
            </a:pPr>
            <a:endParaRPr lang="en-IE" dirty="0"/>
          </a:p>
        </p:txBody>
      </p:sp>
    </p:spTree>
  </p:cSld>
  <p:clrMapOvr>
    <a:masterClrMapping/>
  </p:clrMapOvr>
  <p:transition>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960</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Optical Illusions</vt:lpstr>
      <vt:lpstr>Can rainbows make a full-circle?</vt:lpstr>
      <vt:lpstr>What is an upside-down rainbow?</vt:lpstr>
      <vt:lpstr>Can a rainbow appear during the night?</vt:lpstr>
      <vt:lpstr>What are sun dogs?</vt:lpstr>
      <vt:lpstr>What is a blue moon?</vt:lpstr>
      <vt:lpstr>What are blue jets?</vt:lpstr>
      <vt:lpstr>What is a mirage?</vt:lpstr>
      <vt:lpstr>What are the Northern Lights?</vt:lpstr>
      <vt:lpstr>What are sun pillars?</vt:lpstr>
      <vt:lpstr>What causes the auoras?</vt:lpstr>
      <vt:lpstr>What are crepuscular rays?</vt:lpstr>
      <vt:lpstr>What is a halo?</vt:lpstr>
      <vt:lpstr>Are there double rainbows?</vt:lpstr>
      <vt:lpstr>Why cant you ever find the end of a rainbow?</vt:lpstr>
      <vt:lpstr>What causes he auroras?</vt:lpstr>
      <vt:lpstr>How do we get a rainbow</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Illusions</dc:title>
  <dc:creator>dennis</dc:creator>
  <cp:lastModifiedBy>dennis</cp:lastModifiedBy>
  <cp:revision>11</cp:revision>
  <dcterms:created xsi:type="dcterms:W3CDTF">2006-08-16T00:00:00Z</dcterms:created>
  <dcterms:modified xsi:type="dcterms:W3CDTF">2012-02-11T11:33:29Z</dcterms:modified>
</cp:coreProperties>
</file>